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0"/>
  </p:notesMasterIdLst>
  <p:sldIdLst>
    <p:sldId id="256" r:id="rId2"/>
    <p:sldId id="260" r:id="rId3"/>
    <p:sldId id="335" r:id="rId4"/>
    <p:sldId id="336" r:id="rId5"/>
    <p:sldId id="334" r:id="rId6"/>
    <p:sldId id="310" r:id="rId7"/>
    <p:sldId id="311" r:id="rId8"/>
    <p:sldId id="312" r:id="rId9"/>
    <p:sldId id="313" r:id="rId10"/>
    <p:sldId id="333" r:id="rId11"/>
    <p:sldId id="327" r:id="rId12"/>
    <p:sldId id="337" r:id="rId13"/>
    <p:sldId id="338" r:id="rId14"/>
    <p:sldId id="328" r:id="rId15"/>
    <p:sldId id="340" r:id="rId16"/>
    <p:sldId id="329" r:id="rId17"/>
    <p:sldId id="341" r:id="rId18"/>
    <p:sldId id="339" r:id="rId19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1"/>
      <p:bold r:id="rId22"/>
      <p:italic r:id="rId23"/>
      <p:boldItalic r:id="rId24"/>
    </p:embeddedFont>
    <p:embeddedFont>
      <p:font typeface="Bellota Text" panose="020B0604020202020204" charset="0"/>
      <p:regular r:id="rId25"/>
      <p:bold r:id="rId26"/>
      <p:italic r:id="rId27"/>
      <p:boldItalic r:id="rId28"/>
    </p:embeddedFont>
    <p:embeddedFont>
      <p:font typeface="DM Serif Text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450"/>
    <a:srgbClr val="92D050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146D40-ED89-461E-9AAA-4A6AB17087A1}">
  <a:tblStyle styleId="{CF146D40-ED89-461E-9AAA-4A6AB17087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4660"/>
  </p:normalViewPr>
  <p:slideViewPr>
    <p:cSldViewPr snapToGrid="0">
      <p:cViewPr varScale="1">
        <p:scale>
          <a:sx n="98" d="100"/>
          <a:sy n="98" d="100"/>
        </p:scale>
        <p:origin x="9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354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00fb6a1f02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00fb6a1f02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dbed0c8655_1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1dbed0c8655_1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4903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04fb32c91d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04fb32c91d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02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00fb6a1f02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00fb6a1f02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9370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392ee99e12_2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392ee99e12_2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23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392ee99e12_2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392ee99e12_2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09694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392ee99e12_2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392ee99e12_2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1205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00fb6a1f02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00fb6a1f02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7040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0;p2"/>
          <p:cNvCxnSpPr/>
          <p:nvPr/>
        </p:nvCxnSpPr>
        <p:spPr>
          <a:xfrm>
            <a:off x="71322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>
            <a:off x="843077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350600" y="1513538"/>
            <a:ext cx="6442800" cy="157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221875" y="3002063"/>
            <a:ext cx="2700300" cy="6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/>
          <p:nvPr/>
        </p:nvSpPr>
        <p:spPr>
          <a:xfrm>
            <a:off x="7415850" y="843600"/>
            <a:ext cx="3456300" cy="3456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9" name="Google Shape;229;p30"/>
          <p:cNvCxnSpPr/>
          <p:nvPr/>
        </p:nvCxnSpPr>
        <p:spPr>
          <a:xfrm>
            <a:off x="71322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30"/>
          <p:cNvCxnSpPr/>
          <p:nvPr/>
        </p:nvCxnSpPr>
        <p:spPr>
          <a:xfrm>
            <a:off x="843077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1_Title and text 2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>
            <a:spLocks noGrp="1"/>
          </p:cNvSpPr>
          <p:nvPr>
            <p:ph type="title"/>
          </p:nvPr>
        </p:nvSpPr>
        <p:spPr>
          <a:xfrm>
            <a:off x="1128652" y="1277125"/>
            <a:ext cx="3612600" cy="144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7"/>
          <p:cNvSpPr txBox="1">
            <a:spLocks noGrp="1"/>
          </p:cNvSpPr>
          <p:nvPr>
            <p:ph type="subTitle" idx="1"/>
          </p:nvPr>
        </p:nvSpPr>
        <p:spPr>
          <a:xfrm>
            <a:off x="1129400" y="2814875"/>
            <a:ext cx="3611100" cy="10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7"/>
          <p:cNvSpPr>
            <a:spLocks noGrp="1"/>
          </p:cNvSpPr>
          <p:nvPr>
            <p:ph type="pic" idx="2"/>
          </p:nvPr>
        </p:nvSpPr>
        <p:spPr>
          <a:xfrm>
            <a:off x="5105948" y="1117050"/>
            <a:ext cx="2909400" cy="29094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3" name="Google Shape;193;p17"/>
          <p:cNvSpPr/>
          <p:nvPr/>
        </p:nvSpPr>
        <p:spPr>
          <a:xfrm>
            <a:off x="202688" y="666763"/>
            <a:ext cx="185100" cy="185100"/>
          </a:xfrm>
          <a:prstGeom prst="bracePair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7"/>
          <p:cNvSpPr/>
          <p:nvPr/>
        </p:nvSpPr>
        <p:spPr>
          <a:xfrm>
            <a:off x="8756213" y="4312788"/>
            <a:ext cx="185100" cy="185100"/>
          </a:xfrm>
          <a:prstGeom prst="bracePair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" name="Google Shape;195;p17"/>
          <p:cNvGrpSpPr/>
          <p:nvPr/>
        </p:nvGrpSpPr>
        <p:grpSpPr>
          <a:xfrm>
            <a:off x="-8650" y="50"/>
            <a:ext cx="9163850" cy="5136000"/>
            <a:chOff x="-8650" y="50"/>
            <a:chExt cx="9163850" cy="5136000"/>
          </a:xfrm>
        </p:grpSpPr>
        <p:cxnSp>
          <p:nvCxnSpPr>
            <p:cNvPr id="196" name="Google Shape;196;p17"/>
            <p:cNvCxnSpPr/>
            <p:nvPr/>
          </p:nvCxnSpPr>
          <p:spPr>
            <a:xfrm>
              <a:off x="-5900" y="539198"/>
              <a:ext cx="9161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7"/>
            <p:cNvCxnSpPr/>
            <p:nvPr/>
          </p:nvCxnSpPr>
          <p:spPr>
            <a:xfrm>
              <a:off x="-8650" y="4599639"/>
              <a:ext cx="9161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8" name="Google Shape;198;p17"/>
            <p:cNvCxnSpPr/>
            <p:nvPr/>
          </p:nvCxnSpPr>
          <p:spPr>
            <a:xfrm rot="10800000">
              <a:off x="636789" y="50"/>
              <a:ext cx="0" cy="5136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199;p17"/>
            <p:cNvCxnSpPr/>
            <p:nvPr/>
          </p:nvCxnSpPr>
          <p:spPr>
            <a:xfrm rot="10800000">
              <a:off x="8507211" y="50"/>
              <a:ext cx="0" cy="5136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17"/>
            <p:cNvCxnSpPr/>
            <p:nvPr/>
          </p:nvCxnSpPr>
          <p:spPr>
            <a:xfrm>
              <a:off x="8506900" y="4180500"/>
              <a:ext cx="643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17"/>
            <p:cNvCxnSpPr/>
            <p:nvPr/>
          </p:nvCxnSpPr>
          <p:spPr>
            <a:xfrm>
              <a:off x="-5900" y="963013"/>
              <a:ext cx="6462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1696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71322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3"/>
          <p:cNvCxnSpPr/>
          <p:nvPr/>
        </p:nvCxnSpPr>
        <p:spPr>
          <a:xfrm>
            <a:off x="843077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2489577" y="2888913"/>
            <a:ext cx="4164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489550" y="3614588"/>
            <a:ext cx="4164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2489525" y="1588563"/>
            <a:ext cx="4164900" cy="9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" name="Google Shape;28;p5"/>
          <p:cNvCxnSpPr/>
          <p:nvPr/>
        </p:nvCxnSpPr>
        <p:spPr>
          <a:xfrm>
            <a:off x="71322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29;p5"/>
          <p:cNvCxnSpPr/>
          <p:nvPr/>
        </p:nvCxnSpPr>
        <p:spPr>
          <a:xfrm>
            <a:off x="843077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815675" y="1565250"/>
            <a:ext cx="36573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Text"/>
              <a:buNone/>
              <a:defRPr sz="2000" b="0"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4671000" y="1565250"/>
            <a:ext cx="36573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Text"/>
              <a:buNone/>
              <a:defRPr sz="2000" b="0"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erif Text"/>
              <a:buNone/>
              <a:defRPr b="0"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3"/>
          </p:nvPr>
        </p:nvSpPr>
        <p:spPr>
          <a:xfrm>
            <a:off x="815675" y="2018675"/>
            <a:ext cx="3657300" cy="25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4"/>
          </p:nvPr>
        </p:nvSpPr>
        <p:spPr>
          <a:xfrm>
            <a:off x="4671000" y="2018675"/>
            <a:ext cx="3657300" cy="25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" name="Google Shape;49;p8"/>
          <p:cNvCxnSpPr/>
          <p:nvPr/>
        </p:nvCxnSpPr>
        <p:spPr>
          <a:xfrm>
            <a:off x="843077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8"/>
          <p:cNvCxnSpPr/>
          <p:nvPr/>
        </p:nvCxnSpPr>
        <p:spPr>
          <a:xfrm>
            <a:off x="71322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2093275" y="1280550"/>
            <a:ext cx="4957500" cy="25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2" name="Google Shape;102;p15"/>
          <p:cNvCxnSpPr/>
          <p:nvPr/>
        </p:nvCxnSpPr>
        <p:spPr>
          <a:xfrm>
            <a:off x="71322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5"/>
          <p:cNvCxnSpPr/>
          <p:nvPr/>
        </p:nvCxnSpPr>
        <p:spPr>
          <a:xfrm>
            <a:off x="843077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7" name="Google Shape;117;p18"/>
          <p:cNvCxnSpPr/>
          <p:nvPr/>
        </p:nvCxnSpPr>
        <p:spPr>
          <a:xfrm>
            <a:off x="71322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891975" y="1281850"/>
            <a:ext cx="2432400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1"/>
          </p:nvPr>
        </p:nvSpPr>
        <p:spPr>
          <a:xfrm>
            <a:off x="891963" y="2944000"/>
            <a:ext cx="3512400" cy="9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0" name="Google Shape;120;p18"/>
          <p:cNvSpPr>
            <a:spLocks noGrp="1"/>
          </p:cNvSpPr>
          <p:nvPr>
            <p:ph type="pic" idx="2"/>
          </p:nvPr>
        </p:nvSpPr>
        <p:spPr>
          <a:xfrm>
            <a:off x="4979275" y="693025"/>
            <a:ext cx="3757500" cy="37575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>
            <a:spLocks noGrp="1"/>
          </p:cNvSpPr>
          <p:nvPr>
            <p:ph type="pic" idx="2"/>
          </p:nvPr>
        </p:nvSpPr>
        <p:spPr>
          <a:xfrm>
            <a:off x="407263" y="693025"/>
            <a:ext cx="3757500" cy="375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3" name="Google Shape;143;p2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4" name="Google Shape;144;p22"/>
          <p:cNvCxnSpPr/>
          <p:nvPr/>
        </p:nvCxnSpPr>
        <p:spPr>
          <a:xfrm>
            <a:off x="843077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4670950" y="445025"/>
            <a:ext cx="29736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xfrm>
            <a:off x="4670950" y="1812925"/>
            <a:ext cx="3660300" cy="26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rgbClr val="D1B4E5"/>
              </a:buClr>
              <a:buSzPts val="1500"/>
              <a:buFont typeface="Barlow"/>
              <a:buAutoNum type="arabicPeriod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4" name="Google Shape;224;p29"/>
          <p:cNvCxnSpPr/>
          <p:nvPr/>
        </p:nvCxnSpPr>
        <p:spPr>
          <a:xfrm>
            <a:off x="71322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5" name="Google Shape;225;p29"/>
          <p:cNvCxnSpPr/>
          <p:nvPr/>
        </p:nvCxnSpPr>
        <p:spPr>
          <a:xfrm>
            <a:off x="843077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017725"/>
            <a:ext cx="7717500" cy="3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8" r:id="rId5"/>
    <p:sldLayoutId id="2147483661" r:id="rId6"/>
    <p:sldLayoutId id="2147483664" r:id="rId7"/>
    <p:sldLayoutId id="2147483668" r:id="rId8"/>
    <p:sldLayoutId id="2147483675" r:id="rId9"/>
    <p:sldLayoutId id="2147483676" r:id="rId10"/>
    <p:sldLayoutId id="214748368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/>
          <p:nvPr/>
        </p:nvSpPr>
        <p:spPr>
          <a:xfrm>
            <a:off x="2843875" y="843625"/>
            <a:ext cx="3456300" cy="3456300"/>
          </a:xfrm>
          <a:prstGeom prst="ellipse">
            <a:avLst/>
          </a:prstGeom>
          <a:solidFill>
            <a:srgbClr val="F564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4"/>
          <p:cNvSpPr txBox="1">
            <a:spLocks noGrp="1"/>
          </p:cNvSpPr>
          <p:nvPr>
            <p:ph type="ctrTitle"/>
          </p:nvPr>
        </p:nvSpPr>
        <p:spPr>
          <a:xfrm>
            <a:off x="1350600" y="1513538"/>
            <a:ext cx="6442800" cy="12296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sz="3200"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subTitle" idx="1"/>
          </p:nvPr>
        </p:nvSpPr>
        <p:spPr>
          <a:xfrm>
            <a:off x="2733155" y="3022883"/>
            <a:ext cx="3677689" cy="1297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Hanken Grotesk"/>
              </a:rPr>
              <a:t>Arvin Mohammadi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Hanken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Mohammad Reza Haeri Yazdi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Hanken Grotesk"/>
              </a:rPr>
              <a:t>Dr. Mehdi Tale Masouleh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D02270D-F02A-21C2-9B53-395BA2EED46C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784E7B49-CEF6-D835-F972-C7E16C78DBCA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F18BDCA-C74A-F27E-03F6-88C4F566F1ED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1533C94-AD2D-B5C2-3C9C-77FB79F90DD7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chemeClr val="dk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9BE51BC-34B1-F507-BDE3-DABD11D5A843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586C248-874E-33E9-AC0D-119E4E8258F0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BE072EF-6199-2F98-A1F0-ADBD5C5FE17C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19C8241-3DC2-3695-E978-6627D0519838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0513438-2351-0A80-BC9C-4F11D81D1885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A1CD519-9559-74BC-085C-12659CB35038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2" descr="Preaload Image">
            <a:extLst>
              <a:ext uri="{FF2B5EF4-FFF2-40B4-BE49-F238E27FC236}">
                <a16:creationId xmlns:a16="http://schemas.microsoft.com/office/drawing/2014/main" id="{360FB48B-8DE2-A8D7-E86B-391728BCA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686" y="716452"/>
            <a:ext cx="586745" cy="968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صفحه اصلی - دانشکده مهندسی مکانیک">
            <a:extLst>
              <a:ext uri="{FF2B5EF4-FFF2-40B4-BE49-F238E27FC236}">
                <a16:creationId xmlns:a16="http://schemas.microsoft.com/office/drawing/2014/main" id="{E80C969F-F748-E335-7BA9-8088F5FEB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569" y="716451"/>
            <a:ext cx="968129" cy="968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/>
          <p:nvPr/>
        </p:nvSpPr>
        <p:spPr>
          <a:xfrm>
            <a:off x="3647175" y="1135313"/>
            <a:ext cx="1849800" cy="1849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9" name="Google Shape;289;p38"/>
          <p:cNvSpPr txBox="1">
            <a:spLocks noGrp="1"/>
          </p:cNvSpPr>
          <p:nvPr>
            <p:ph type="title"/>
          </p:nvPr>
        </p:nvSpPr>
        <p:spPr>
          <a:xfrm>
            <a:off x="1779215" y="2790888"/>
            <a:ext cx="530927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Analysis</a:t>
            </a:r>
          </a:p>
        </p:txBody>
      </p:sp>
      <p:sp>
        <p:nvSpPr>
          <p:cNvPr id="290" name="Google Shape;290;p38"/>
          <p:cNvSpPr txBox="1">
            <a:spLocks noGrp="1"/>
          </p:cNvSpPr>
          <p:nvPr>
            <p:ph type="subTitle" idx="1"/>
          </p:nvPr>
        </p:nvSpPr>
        <p:spPr>
          <a:xfrm>
            <a:off x="2489550" y="3614588"/>
            <a:ext cx="4164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Adept Cycle Implementation</a:t>
            </a:r>
          </a:p>
        </p:txBody>
      </p:sp>
      <p:sp>
        <p:nvSpPr>
          <p:cNvPr id="291" name="Google Shape;291;p38"/>
          <p:cNvSpPr txBox="1">
            <a:spLocks noGrp="1"/>
          </p:cNvSpPr>
          <p:nvPr>
            <p:ph type="title" idx="2"/>
          </p:nvPr>
        </p:nvSpPr>
        <p:spPr>
          <a:xfrm>
            <a:off x="2489525" y="1588563"/>
            <a:ext cx="4164900" cy="9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B46277-DC81-ED60-099C-806BEFB7E0D7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20AD4F4-D707-FE37-6442-A0D3660A77FA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822C360-5A9F-7172-3A17-4672E6132327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454E834-5D59-3082-FEBB-F49382984868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E00B8092-5793-396B-0A98-00D448F4E506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F28CF98-5F90-7C7B-059D-016415AA83B0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9445D84-8C76-5F16-588E-661A617077A7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633EA02-9F25-2387-DC9D-343E86CDD64B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B606FA6-A8CB-28B4-F0B0-BB51461E2CF3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B239CB-08DC-E37E-F738-B21F4BEEDBAC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0AB9E71-72DF-C942-F6E0-43C7535E1BB6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5265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EBFB887-2DCA-4157-12BB-BEFCE8DA6716}"/>
              </a:ext>
            </a:extLst>
          </p:cNvPr>
          <p:cNvSpPr/>
          <p:nvPr/>
        </p:nvSpPr>
        <p:spPr>
          <a:xfrm>
            <a:off x="2341039" y="286244"/>
            <a:ext cx="4461922" cy="111212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gtree Black"/>
              </a:rPr>
              <a:t>Adept Cycle Implementation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8210E618-C4FF-5947-9647-BED871EB8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717025"/>
            <a:ext cx="4277032" cy="32077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AD4D15-D091-2840-DD54-D6C7C7C9677E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DE0BA0-9FA3-16D5-AD74-F5B1B18DC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686" y="1793067"/>
            <a:ext cx="2731473" cy="273147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BB58723-51F6-3053-82E5-3376F75364B3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AAEE332-D2F9-DA9E-5009-F91AB3A8E7AB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FAC826F-A8E8-19D7-9526-2053AB315E3B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083E2F7-095B-90F4-CD2D-F7D1B9E3692D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D3AD881-A511-1E5F-1612-10688374803B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C37BFD-9A9C-8741-04CD-2848B981B9FB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D67169F-C0BE-AEE1-0901-EAE70D0C4DB9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1390F44-32C5-AB49-80DE-27842E81D015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A07DEED-C499-D66B-414C-C95894591ACA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13288B5-976C-73C9-0789-3C6D9DB4D1C9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63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0DB170-E63D-5398-B9FF-32274E5E6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93" y="1704990"/>
            <a:ext cx="4277032" cy="32077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34B817-E07B-A929-ABEB-CE64F1D82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639502"/>
            <a:ext cx="4364348" cy="32732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104BE5-850D-6785-EF70-57BA8207B848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D3BAE5-4707-DFFB-3F62-288C48AF3BD4}"/>
              </a:ext>
            </a:extLst>
          </p:cNvPr>
          <p:cNvSpPr/>
          <p:nvPr/>
        </p:nvSpPr>
        <p:spPr>
          <a:xfrm>
            <a:off x="716280" y="478170"/>
            <a:ext cx="3855720" cy="111212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gtree Black"/>
              </a:rPr>
              <a:t>Point-to-Point Methods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40154D-BFBD-BAD6-0A70-6F066FEA7DDF}"/>
              </a:ext>
            </a:extLst>
          </p:cNvPr>
          <p:cNvSpPr/>
          <p:nvPr/>
        </p:nvSpPr>
        <p:spPr>
          <a:xfrm>
            <a:off x="4572000" y="478170"/>
            <a:ext cx="3855720" cy="111212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gtree Black"/>
              </a:rPr>
              <a:t>Multi-Point Methods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556ADF2-0963-7963-C13F-AC6CA0DDF30D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3CE715F-174B-41E3-5A98-3FFAD9159552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9FD2148-3FCF-FB53-1093-9F3D2EB5406B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F6F6102-40CB-4DC0-BA85-97A0AC527BED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C454529-2557-CAD4-80D0-35B79958CFF6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7449E3-4628-114A-1D83-4C4308617ECE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26D9D6D-97F0-7E1E-1568-517228E59976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B8FD25F-38EC-D4A5-924F-980B069EEA89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42EAEE-7CDC-DC94-395D-35FD3127773C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C40E88-6FCE-1BC8-2773-8D4DBE48E433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9925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02AF8-4A79-46D5-5E80-8E533367E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Methods Used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82D1DEF-F50B-B433-D9E7-3C61B0A6D4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Point-to-Point Methods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7FB368F-E0B6-17B8-4DCB-7230DBFF1EBE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dirty="0"/>
              <a:t>Multi-Point Methods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4CA0E9-4463-4CA3-8AB4-E21EF89712CD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dirty="0"/>
              <a:t>Parabolic</a:t>
            </a:r>
          </a:p>
          <a:p>
            <a:r>
              <a:rPr lang="en-US" dirty="0"/>
              <a:t>Trapezoidal</a:t>
            </a:r>
          </a:p>
          <a:p>
            <a:r>
              <a:rPr lang="en-US" dirty="0"/>
              <a:t>S-Curve</a:t>
            </a:r>
          </a:p>
          <a:p>
            <a:r>
              <a:rPr lang="en-US" dirty="0"/>
              <a:t>Polynomial 5</a:t>
            </a:r>
            <a:r>
              <a:rPr lang="en-US" baseline="30000" dirty="0"/>
              <a:t>th</a:t>
            </a:r>
            <a:r>
              <a:rPr lang="en-US" dirty="0"/>
              <a:t>, 7</a:t>
            </a:r>
            <a:r>
              <a:rPr lang="en-US" baseline="30000" dirty="0"/>
              <a:t>th</a:t>
            </a:r>
            <a:r>
              <a:rPr lang="en-US" dirty="0"/>
              <a:t>, and 9</a:t>
            </a:r>
            <a:r>
              <a:rPr lang="en-US" baseline="30000" dirty="0"/>
              <a:t>th</a:t>
            </a:r>
            <a:r>
              <a:rPr lang="en-US" dirty="0"/>
              <a:t> Degree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FD4664-269E-8AA6-7185-747F040EEB38}"/>
              </a:ext>
            </a:extLst>
          </p:cNvPr>
          <p:cNvSpPr>
            <a:spLocks noGrp="1"/>
          </p:cNvSpPr>
          <p:nvPr>
            <p:ph type="body" idx="4"/>
          </p:nvPr>
        </p:nvSpPr>
        <p:spPr/>
        <p:txBody>
          <a:bodyPr/>
          <a:lstStyle/>
          <a:p>
            <a:r>
              <a:rPr lang="en-US" dirty="0"/>
              <a:t>Cubic Spline </a:t>
            </a:r>
          </a:p>
          <a:p>
            <a:r>
              <a:rPr lang="en-US" dirty="0"/>
              <a:t>Polynomial 7</a:t>
            </a:r>
            <a:r>
              <a:rPr lang="en-US" baseline="30000" dirty="0"/>
              <a:t>th</a:t>
            </a:r>
            <a:r>
              <a:rPr lang="en-US" dirty="0"/>
              <a:t>, 9</a:t>
            </a:r>
            <a:r>
              <a:rPr lang="en-US" baseline="30000" dirty="0"/>
              <a:t>th</a:t>
            </a:r>
            <a:r>
              <a:rPr lang="en-US" dirty="0"/>
              <a:t>, and 11</a:t>
            </a:r>
            <a:r>
              <a:rPr lang="en-US" baseline="30000" dirty="0"/>
              <a:t>th</a:t>
            </a:r>
            <a:r>
              <a:rPr lang="en-US" dirty="0"/>
              <a:t> Degree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E19BA01-13E0-77DC-A1FA-8F2B155A1443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F512439-9C53-EA54-04AB-A599406F4F2C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251E34D-6096-E60B-843F-34DAB63549D2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13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65D7927-607A-82E5-0CF5-52F04C6BBFAC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E120DB-217E-9698-2046-6C4E4FC8BA96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A1EC3D8-15EF-FE43-3403-896438222BF6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6CC5E3A-90F2-34D6-9010-ED7940E67FA4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E76BF0-22AE-8864-E9F9-CDC5ABF265D8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E43D3E-7207-E015-7DBF-1D1BFBEE410C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57D612A-F1B5-1BB3-8965-ECEA1C9D1B44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00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88;p38">
            <a:extLst>
              <a:ext uri="{FF2B5EF4-FFF2-40B4-BE49-F238E27FC236}">
                <a16:creationId xmlns:a16="http://schemas.microsoft.com/office/drawing/2014/main" id="{F8FBE7E6-F67D-D1FD-60CD-96DC26E9954C}"/>
              </a:ext>
            </a:extLst>
          </p:cNvPr>
          <p:cNvSpPr/>
          <p:nvPr/>
        </p:nvSpPr>
        <p:spPr>
          <a:xfrm>
            <a:off x="1373731" y="5323065"/>
            <a:ext cx="6396537" cy="6396537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0C48E37-B66E-AF0E-62BB-27741BBBE129}"/>
              </a:ext>
            </a:extLst>
          </p:cNvPr>
          <p:cNvGrpSpPr/>
          <p:nvPr/>
        </p:nvGrpSpPr>
        <p:grpSpPr>
          <a:xfrm>
            <a:off x="778373" y="546923"/>
            <a:ext cx="3680272" cy="4272519"/>
            <a:chOff x="4685355" y="766076"/>
            <a:chExt cx="3680272" cy="4272519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869E578-90C3-75E4-CCFB-C28AF50D2F65}"/>
                </a:ext>
              </a:extLst>
            </p:cNvPr>
            <p:cNvGrpSpPr/>
            <p:nvPr/>
          </p:nvGrpSpPr>
          <p:grpSpPr>
            <a:xfrm>
              <a:off x="4685355" y="766076"/>
              <a:ext cx="3680271" cy="2147913"/>
              <a:chOff x="4715583" y="1830985"/>
              <a:chExt cx="3680271" cy="2147913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A249A5A-60D0-752C-2050-FA278409D1F4}"/>
                  </a:ext>
                </a:extLst>
              </p:cNvPr>
              <p:cNvSpPr txBox="1"/>
              <p:nvPr/>
            </p:nvSpPr>
            <p:spPr>
              <a:xfrm>
                <a:off x="5093435" y="1830985"/>
                <a:ext cx="3241963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Polynomial 9</a:t>
                </a:r>
                <a:r>
                  <a:rPr lang="en-US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Degree – Point to Point</a:t>
                </a:r>
              </a:p>
            </p:txBody>
          </p: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F6452084-149A-D0CD-8909-D051B0BC9E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715583" y="2138762"/>
                <a:ext cx="3680271" cy="1840136"/>
              </a:xfrm>
              <a:prstGeom prst="rect">
                <a:avLst/>
              </a:prstGeom>
            </p:spPr>
          </p:pic>
        </p:grp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D9618BA-8CFE-ABAC-90C1-85F66DBB2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5355" y="3198459"/>
              <a:ext cx="3680272" cy="1840136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346A56B-AD3F-A4FB-527A-10F3859B176E}"/>
                </a:ext>
              </a:extLst>
            </p:cNvPr>
            <p:cNvSpPr txBox="1"/>
            <p:nvPr/>
          </p:nvSpPr>
          <p:spPr>
            <a:xfrm>
              <a:off x="5063207" y="2902336"/>
              <a:ext cx="324196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Trapezoidal – Point to Point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0475646C-FC01-9265-AEC2-F314823629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7797" y="854700"/>
            <a:ext cx="3680272" cy="184013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5A29F73-243B-4151-8A5B-374F8C9428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7800" y="2990959"/>
            <a:ext cx="3680269" cy="184013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CD75257-29F2-E783-F8F2-47511AACC5FF}"/>
              </a:ext>
            </a:extLst>
          </p:cNvPr>
          <p:cNvSpPr txBox="1"/>
          <p:nvPr/>
        </p:nvSpPr>
        <p:spPr>
          <a:xfrm>
            <a:off x="5055649" y="543102"/>
            <a:ext cx="32419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Polynomial 11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Degree – Multi Point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1B8D0DD-969C-53B2-6A33-EA01131BAF73}"/>
              </a:ext>
            </a:extLst>
          </p:cNvPr>
          <p:cNvSpPr txBox="1"/>
          <p:nvPr/>
        </p:nvSpPr>
        <p:spPr>
          <a:xfrm>
            <a:off x="5055648" y="2683182"/>
            <a:ext cx="32419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Cubic Spline – Multi Point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78CDDC-5D42-781B-D741-BEA9EDC68308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58B9DE5-1987-36C9-D491-FF30E7762DE2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B335176-AD1F-033D-8F2F-BBF410C80DC2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C543A99-48B9-4738-8109-52242E368193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14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69CD38D0-EBA4-6C38-EE30-414D6A52878F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EB68FE4-DDEE-FC1A-0823-7F313E128252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405DE64-BA0D-CD90-F553-1FDEA362DD54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3995114-57E5-BE68-29E3-FBFCD4D67725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2F688AC-6D22-262D-AA36-321F2CC19C46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977A5A9-972A-E380-A87F-17796A8EB5E9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9DE644A-F249-3D26-0FFA-A6831A4C5111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812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8;p38">
            <a:extLst>
              <a:ext uri="{FF2B5EF4-FFF2-40B4-BE49-F238E27FC236}">
                <a16:creationId xmlns:a16="http://schemas.microsoft.com/office/drawing/2014/main" id="{BBE0CDF0-2CD4-DE2D-C57B-C8B60D64E192}"/>
              </a:ext>
            </a:extLst>
          </p:cNvPr>
          <p:cNvSpPr/>
          <p:nvPr/>
        </p:nvSpPr>
        <p:spPr>
          <a:xfrm>
            <a:off x="1373731" y="4045672"/>
            <a:ext cx="6396537" cy="6396537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7C9A7F-A0AC-A457-D3A8-6E733B7D2640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6F53526-2310-6780-4594-B1D47F6E8B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0927883"/>
              </p:ext>
            </p:extLst>
          </p:nvPr>
        </p:nvGraphicFramePr>
        <p:xfrm>
          <a:off x="928255" y="850352"/>
          <a:ext cx="7287488" cy="2966720"/>
        </p:xfrm>
        <a:graphic>
          <a:graphicData uri="http://schemas.openxmlformats.org/drawingml/2006/table">
            <a:tbl>
              <a:tblPr firstRow="1" bandRow="1">
                <a:tableStyleId>{CF146D40-ED89-461E-9AAA-4A6AB17087A1}</a:tableStyleId>
              </a:tblPr>
              <a:tblGrid>
                <a:gridCol w="1821872">
                  <a:extLst>
                    <a:ext uri="{9D8B030D-6E8A-4147-A177-3AD203B41FA5}">
                      <a16:colId xmlns:a16="http://schemas.microsoft.com/office/drawing/2014/main" val="3869454152"/>
                    </a:ext>
                  </a:extLst>
                </a:gridCol>
                <a:gridCol w="1821872">
                  <a:extLst>
                    <a:ext uri="{9D8B030D-6E8A-4147-A177-3AD203B41FA5}">
                      <a16:colId xmlns:a16="http://schemas.microsoft.com/office/drawing/2014/main" val="2443707407"/>
                    </a:ext>
                  </a:extLst>
                </a:gridCol>
                <a:gridCol w="1821872">
                  <a:extLst>
                    <a:ext uri="{9D8B030D-6E8A-4147-A177-3AD203B41FA5}">
                      <a16:colId xmlns:a16="http://schemas.microsoft.com/office/drawing/2014/main" val="2152522092"/>
                    </a:ext>
                  </a:extLst>
                </a:gridCol>
                <a:gridCol w="1821872">
                  <a:extLst>
                    <a:ext uri="{9D8B030D-6E8A-4147-A177-3AD203B41FA5}">
                      <a16:colId xmlns:a16="http://schemas.microsoft.com/office/drawing/2014/main" val="1248284638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sz="1800" b="1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Error Values – Point to Point Trajectories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995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Trajectory/Time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034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Parabolic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mm</a:t>
                      </a:r>
                    </a:p>
                  </a:txBody>
                  <a:tcPr>
                    <a:solidFill>
                      <a:srgbClr val="F564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0.306 mm</a:t>
                      </a:r>
                    </a:p>
                  </a:txBody>
                  <a:tcPr>
                    <a:solidFill>
                      <a:srgbClr val="F564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0.094 mm</a:t>
                      </a:r>
                    </a:p>
                  </a:txBody>
                  <a:tcPr>
                    <a:solidFill>
                      <a:srgbClr val="F5645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75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Trapezoidal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4.4 mm</a:t>
                      </a:r>
                    </a:p>
                  </a:txBody>
                  <a:tcPr>
                    <a:solidFill>
                      <a:srgbClr val="F564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0.296 mm</a:t>
                      </a:r>
                    </a:p>
                  </a:txBody>
                  <a:tcPr>
                    <a:solidFill>
                      <a:srgbClr val="F564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0.094 mm</a:t>
                      </a:r>
                    </a:p>
                  </a:txBody>
                  <a:tcPr>
                    <a:solidFill>
                      <a:srgbClr val="F5645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499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S-Curve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3.2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0.165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0.019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09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en-US" b="1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Order Polynomial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3.4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0.158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0.020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236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en-US" b="1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Order Polynomial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2.2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0.114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0.019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7391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r>
                        <a:rPr lang="en-US" b="1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Order Polynomial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1.6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0.073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0.022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6235468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4D6587C-75FB-5A5D-8A08-3B13B123F008}"/>
              </a:ext>
            </a:extLst>
          </p:cNvPr>
          <p:cNvCxnSpPr>
            <a:cxnSpLocks/>
          </p:cNvCxnSpPr>
          <p:nvPr/>
        </p:nvCxnSpPr>
        <p:spPr>
          <a:xfrm>
            <a:off x="3151280" y="2704552"/>
            <a:ext cx="0" cy="11125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9E2DFEBB-0601-A577-5211-4EB95C3B72F6}"/>
              </a:ext>
            </a:extLst>
          </p:cNvPr>
          <p:cNvSpPr/>
          <p:nvPr/>
        </p:nvSpPr>
        <p:spPr>
          <a:xfrm>
            <a:off x="3259599" y="2704552"/>
            <a:ext cx="748145" cy="1112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DF5059-F8E3-8981-2562-23C832FA4FE4}"/>
              </a:ext>
            </a:extLst>
          </p:cNvPr>
          <p:cNvCxnSpPr>
            <a:cxnSpLocks/>
          </p:cNvCxnSpPr>
          <p:nvPr/>
        </p:nvCxnSpPr>
        <p:spPr>
          <a:xfrm>
            <a:off x="779633" y="2704552"/>
            <a:ext cx="0" cy="11125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846CB62-D719-C34C-0934-60D554C605D3}"/>
              </a:ext>
            </a:extLst>
          </p:cNvPr>
          <p:cNvSpPr/>
          <p:nvPr/>
        </p:nvSpPr>
        <p:spPr>
          <a:xfrm>
            <a:off x="874094" y="2704552"/>
            <a:ext cx="406818" cy="1112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B3E0990-04DF-AE88-4CFE-A2EA0FCC33AC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DAF92F1-DB0A-53AE-2FFD-57F469B83454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A00225-93CF-B559-1AD4-EBCB88B81F5D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16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03D069A-CAB6-76E8-89B1-628A38FF43CE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BABCE9-27F6-085C-3F16-3D834B052AD8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F1BB179-132D-866A-66B9-54A1FB7AC9BE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6C44260-E66C-2E8D-DBD0-E2FA6AE98C49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16801CE-1520-35FD-0FDD-1E8D6EB67BEC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C786482-9EB1-36D0-CB8B-E270745E09BD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B49A8C4-45B0-C2EC-9986-47D0B4BC2994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7252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8;p38">
            <a:extLst>
              <a:ext uri="{FF2B5EF4-FFF2-40B4-BE49-F238E27FC236}">
                <a16:creationId xmlns:a16="http://schemas.microsoft.com/office/drawing/2014/main" id="{BBE0CDF0-2CD4-DE2D-C57B-C8B60D64E192}"/>
              </a:ext>
            </a:extLst>
          </p:cNvPr>
          <p:cNvSpPr/>
          <p:nvPr/>
        </p:nvSpPr>
        <p:spPr>
          <a:xfrm>
            <a:off x="1373731" y="4045672"/>
            <a:ext cx="6396537" cy="6396537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7C9A7F-A0AC-A457-D3A8-6E733B7D2640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6F53526-2310-6780-4594-B1D47F6E8B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6896882"/>
              </p:ext>
            </p:extLst>
          </p:nvPr>
        </p:nvGraphicFramePr>
        <p:xfrm>
          <a:off x="714140" y="1116657"/>
          <a:ext cx="7719500" cy="2225040"/>
        </p:xfrm>
        <a:graphic>
          <a:graphicData uri="http://schemas.openxmlformats.org/drawingml/2006/table">
            <a:tbl>
              <a:tblPr firstRow="1" bandRow="1">
                <a:tableStyleId>{CF146D40-ED89-461E-9AAA-4A6AB17087A1}</a:tableStyleId>
              </a:tblPr>
              <a:tblGrid>
                <a:gridCol w="1929875">
                  <a:extLst>
                    <a:ext uri="{9D8B030D-6E8A-4147-A177-3AD203B41FA5}">
                      <a16:colId xmlns:a16="http://schemas.microsoft.com/office/drawing/2014/main" val="3869454152"/>
                    </a:ext>
                  </a:extLst>
                </a:gridCol>
                <a:gridCol w="1929875">
                  <a:extLst>
                    <a:ext uri="{9D8B030D-6E8A-4147-A177-3AD203B41FA5}">
                      <a16:colId xmlns:a16="http://schemas.microsoft.com/office/drawing/2014/main" val="2443707407"/>
                    </a:ext>
                  </a:extLst>
                </a:gridCol>
                <a:gridCol w="1929875">
                  <a:extLst>
                    <a:ext uri="{9D8B030D-6E8A-4147-A177-3AD203B41FA5}">
                      <a16:colId xmlns:a16="http://schemas.microsoft.com/office/drawing/2014/main" val="2152522092"/>
                    </a:ext>
                  </a:extLst>
                </a:gridCol>
                <a:gridCol w="1929875">
                  <a:extLst>
                    <a:ext uri="{9D8B030D-6E8A-4147-A177-3AD203B41FA5}">
                      <a16:colId xmlns:a16="http://schemas.microsoft.com/office/drawing/2014/main" val="1248284638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sz="1800" b="1" i="0" u="sng" strike="noStrike" cap="none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Final Error Values – Multi Point Trajectories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995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Trajectory/Time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034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Cubic Spline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0.277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0.062 mm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275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en-US" b="1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Order Polynomial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0.079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0.036 mm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499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r>
                        <a:rPr lang="en-US" b="1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Order Polynomial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0.036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0.023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09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lang="en-US" b="1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Order Polynomial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0.034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0.023 mm</a:t>
                      </a:r>
                    </a:p>
                  </a:txBody>
                  <a:tcPr>
                    <a:solidFill>
                      <a:srgbClr val="92D05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236936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FC90376-93C2-3F2E-6584-1ED67C0DD1A5}"/>
              </a:ext>
            </a:extLst>
          </p:cNvPr>
          <p:cNvCxnSpPr>
            <a:cxnSpLocks/>
          </p:cNvCxnSpPr>
          <p:nvPr/>
        </p:nvCxnSpPr>
        <p:spPr>
          <a:xfrm>
            <a:off x="3105937" y="2229177"/>
            <a:ext cx="0" cy="11125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A839BE29-C5E5-04D3-A4F5-9414188F4C72}"/>
              </a:ext>
            </a:extLst>
          </p:cNvPr>
          <p:cNvSpPr/>
          <p:nvPr/>
        </p:nvSpPr>
        <p:spPr>
          <a:xfrm>
            <a:off x="3214256" y="2229177"/>
            <a:ext cx="748145" cy="1112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515CAA3-072B-F21B-5724-D7F7A6DC7DB4}"/>
              </a:ext>
            </a:extLst>
          </p:cNvPr>
          <p:cNvCxnSpPr>
            <a:cxnSpLocks/>
          </p:cNvCxnSpPr>
          <p:nvPr/>
        </p:nvCxnSpPr>
        <p:spPr>
          <a:xfrm>
            <a:off x="598264" y="2229177"/>
            <a:ext cx="0" cy="11125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9E95D37-0CEB-B209-7C91-9C17FB509783}"/>
              </a:ext>
            </a:extLst>
          </p:cNvPr>
          <p:cNvSpPr/>
          <p:nvPr/>
        </p:nvSpPr>
        <p:spPr>
          <a:xfrm>
            <a:off x="692725" y="2229177"/>
            <a:ext cx="406818" cy="1112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0ED2BAF-21AF-4141-B6BA-BAE72DF77213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BB24F6C-0B14-C8EE-B2FF-5ECE40546653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4B3C11CD-48CE-20D7-DD45-7B0A54644EE5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15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35D952E-A7AC-CFA5-4239-39A712A4C895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BFB678-155D-CC55-5C1F-70B8DA1B85B9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3A95C58-5DBE-E0A5-C53E-71CFA337FF5C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A61DE65-5F3A-6379-9C89-F4A81C2C9663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FA0AFD8-BCF1-D0AD-8AD4-DDE674ACFC8F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B812E42-EC1F-AFCC-21D7-75EB95785553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E48202E-E5FC-3F49-CBCB-14FD268AD289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7304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7E89E444-2B6D-C148-D686-3566259E2A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133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88;p38">
            <a:extLst>
              <a:ext uri="{FF2B5EF4-FFF2-40B4-BE49-F238E27FC236}">
                <a16:creationId xmlns:a16="http://schemas.microsoft.com/office/drawing/2014/main" id="{EB7B5FCB-D93F-642B-A243-0FACCE417173}"/>
              </a:ext>
            </a:extLst>
          </p:cNvPr>
          <p:cNvSpPr/>
          <p:nvPr/>
        </p:nvSpPr>
        <p:spPr>
          <a:xfrm>
            <a:off x="7678631" y="533305"/>
            <a:ext cx="4165170" cy="416517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856;p60">
            <a:extLst>
              <a:ext uri="{FF2B5EF4-FFF2-40B4-BE49-F238E27FC236}">
                <a16:creationId xmlns:a16="http://schemas.microsoft.com/office/drawing/2014/main" id="{5D35671D-F51B-F8EF-5FE8-8AF1CB3D8ACA}"/>
              </a:ext>
            </a:extLst>
          </p:cNvPr>
          <p:cNvSpPr txBox="1">
            <a:spLocks/>
          </p:cNvSpPr>
          <p:nvPr/>
        </p:nvSpPr>
        <p:spPr>
          <a:xfrm>
            <a:off x="1094263" y="7783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 b="0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8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07A6B4-79C6-F6ED-28AE-7DFF954A3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097" y="3826774"/>
            <a:ext cx="4793395" cy="6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609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/>
          <p:nvPr/>
        </p:nvSpPr>
        <p:spPr>
          <a:xfrm>
            <a:off x="3647175" y="1135313"/>
            <a:ext cx="1849800" cy="1849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9" name="Google Shape;289;p38"/>
          <p:cNvSpPr txBox="1">
            <a:spLocks noGrp="1"/>
          </p:cNvSpPr>
          <p:nvPr>
            <p:ph type="title"/>
          </p:nvPr>
        </p:nvSpPr>
        <p:spPr>
          <a:xfrm>
            <a:off x="2489577" y="2888913"/>
            <a:ext cx="4164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90" name="Google Shape;290;p38"/>
          <p:cNvSpPr txBox="1">
            <a:spLocks noGrp="1"/>
          </p:cNvSpPr>
          <p:nvPr>
            <p:ph type="subTitle" idx="1"/>
          </p:nvPr>
        </p:nvSpPr>
        <p:spPr>
          <a:xfrm>
            <a:off x="2489550" y="3614588"/>
            <a:ext cx="4164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Trajectory Planning</a:t>
            </a:r>
          </a:p>
        </p:txBody>
      </p:sp>
      <p:sp>
        <p:nvSpPr>
          <p:cNvPr id="291" name="Google Shape;291;p38"/>
          <p:cNvSpPr txBox="1">
            <a:spLocks noGrp="1"/>
          </p:cNvSpPr>
          <p:nvPr>
            <p:ph type="title" idx="2"/>
          </p:nvPr>
        </p:nvSpPr>
        <p:spPr>
          <a:xfrm>
            <a:off x="2489525" y="1588563"/>
            <a:ext cx="4164900" cy="9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E40680-CCCD-67ED-3230-89900430F2A7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0F0C37A-DCAE-E3E3-E30B-F340691E66A2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4830E2B-F5D5-8081-22E5-22F9E7B843D2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58ACFF84-4807-1ADD-DFB2-5D3C3A013234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FA9DB65-4652-6763-2B25-A5EC2655148F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chemeClr val="dk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BAA1480-CB3D-097C-9302-E352E3D27A33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842DCDF-8D2E-EC95-4982-20768BD2313C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775728C-F70F-A7CC-56B6-0EB850407594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74D0212-224A-52FD-964A-C0B7C7DAB8B0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F24B99B-541C-1557-5B25-6E2CCA7F5D3E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2CC17F9-A816-CDAC-EADB-D08BC7CB9B3A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1B44D9-11F5-7755-50D4-B79D43A46C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7401" b="50987"/>
          <a:stretch/>
        </p:blipFill>
        <p:spPr>
          <a:xfrm>
            <a:off x="1322801" y="1871726"/>
            <a:ext cx="2216884" cy="20657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4A5992-8B73-B6F5-3369-1C00F85AC6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073" t="45680" r="338" b="2373"/>
          <a:stretch/>
        </p:blipFill>
        <p:spPr>
          <a:xfrm>
            <a:off x="5354364" y="1658761"/>
            <a:ext cx="2047872" cy="2189414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7F63540E-972A-1566-F474-4A14DA263487}"/>
              </a:ext>
            </a:extLst>
          </p:cNvPr>
          <p:cNvSpPr/>
          <p:nvPr/>
        </p:nvSpPr>
        <p:spPr>
          <a:xfrm rot="16200000">
            <a:off x="4306261" y="1619565"/>
            <a:ext cx="531478" cy="1904370"/>
          </a:xfrm>
          <a:prstGeom prst="downArrow">
            <a:avLst>
              <a:gd name="adj1" fmla="val 63187"/>
              <a:gd name="adj2" fmla="val 117779"/>
            </a:avLst>
          </a:prstGeom>
          <a:solidFill>
            <a:srgbClr val="F56450">
              <a:alpha val="8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761B68-1BDA-40A2-3234-ADEECD1F914C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Google Shape;288;p38">
            <a:extLst>
              <a:ext uri="{FF2B5EF4-FFF2-40B4-BE49-F238E27FC236}">
                <a16:creationId xmlns:a16="http://schemas.microsoft.com/office/drawing/2014/main" id="{99A67EA0-797F-A580-D7CE-9F5A2CB72CBF}"/>
              </a:ext>
            </a:extLst>
          </p:cNvPr>
          <p:cNvSpPr/>
          <p:nvPr/>
        </p:nvSpPr>
        <p:spPr>
          <a:xfrm>
            <a:off x="7402236" y="679595"/>
            <a:ext cx="3784309" cy="378430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Google Shape;290;p38">
            <a:extLst>
              <a:ext uri="{FF2B5EF4-FFF2-40B4-BE49-F238E27FC236}">
                <a16:creationId xmlns:a16="http://schemas.microsoft.com/office/drawing/2014/main" id="{EF43464C-015D-D5BC-3314-355611F51E5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489550" y="606833"/>
            <a:ext cx="4164900" cy="7283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Trajectory Planning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F94098E-0344-D083-BFC9-EDFFF972B03C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D30AACA-C353-3870-BD68-D3307685C6DD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707" name="Rectangle 706">
                <a:extLst>
                  <a:ext uri="{FF2B5EF4-FFF2-40B4-BE49-F238E27FC236}">
                    <a16:creationId xmlns:a16="http://schemas.microsoft.com/office/drawing/2014/main" id="{0EEBBC41-CC96-C261-567D-492EE0CE6682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8" name="Rectangle 707">
                <a:extLst>
                  <a:ext uri="{FF2B5EF4-FFF2-40B4-BE49-F238E27FC236}">
                    <a16:creationId xmlns:a16="http://schemas.microsoft.com/office/drawing/2014/main" id="{7687A47E-BB0B-8762-A0F0-8538537108D1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4484580-1C96-8431-0279-EFDA9161E281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8560C0A-C4F7-583C-C951-BD9EE52C977A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BBC2AC4C-CFD6-245B-88C1-3425FCD4488C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4" name="Rectangle 703">
              <a:extLst>
                <a:ext uri="{FF2B5EF4-FFF2-40B4-BE49-F238E27FC236}">
                  <a16:creationId xmlns:a16="http://schemas.microsoft.com/office/drawing/2014/main" id="{FD37F01A-2D71-5CC9-67E4-C1025A369CA7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5" name="Rectangle 704">
              <a:extLst>
                <a:ext uri="{FF2B5EF4-FFF2-40B4-BE49-F238E27FC236}">
                  <a16:creationId xmlns:a16="http://schemas.microsoft.com/office/drawing/2014/main" id="{B0BF7F9D-3CA1-D885-DE1A-5401484E380E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6" name="Rectangle 705">
              <a:extLst>
                <a:ext uri="{FF2B5EF4-FFF2-40B4-BE49-F238E27FC236}">
                  <a16:creationId xmlns:a16="http://schemas.microsoft.com/office/drawing/2014/main" id="{A4A99C19-A56B-1BA5-85BF-9562D4FA80F8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8912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 txBox="1">
            <a:spLocks noGrp="1"/>
          </p:cNvSpPr>
          <p:nvPr>
            <p:ph type="title"/>
          </p:nvPr>
        </p:nvSpPr>
        <p:spPr>
          <a:xfrm>
            <a:off x="5057823" y="776933"/>
            <a:ext cx="2973600" cy="734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gtree Black"/>
              </a:rPr>
              <a:t>Delta Robot Setup</a:t>
            </a:r>
            <a:endParaRPr dirty="0"/>
          </a:p>
        </p:txBody>
      </p:sp>
      <p:cxnSp>
        <p:nvCxnSpPr>
          <p:cNvPr id="259" name="Google Shape;259;p36"/>
          <p:cNvCxnSpPr/>
          <p:nvPr/>
        </p:nvCxnSpPr>
        <p:spPr>
          <a:xfrm>
            <a:off x="713225" y="532050"/>
            <a:ext cx="0" cy="407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F228EA5-F1C6-1994-6D14-0CF940A4789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3101" b="3101"/>
          <a:stretch>
            <a:fillRect/>
          </a:stretch>
        </p:blipFill>
        <p:spPr>
          <a:solidFill>
            <a:srgbClr val="F56450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49DCB7-BAAC-891E-04E0-36FAC2F90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193" y="2073779"/>
            <a:ext cx="1755444" cy="2339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8335E1-D906-43D1-E72E-3DD64971A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637" y="1875368"/>
            <a:ext cx="1345614" cy="27360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289B77-2990-FF9A-00A2-C45F9228203F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Google Shape;288;p38">
            <a:extLst>
              <a:ext uri="{FF2B5EF4-FFF2-40B4-BE49-F238E27FC236}">
                <a16:creationId xmlns:a16="http://schemas.microsoft.com/office/drawing/2014/main" id="{10468446-4ECA-1EF8-EB7C-AA1D886588AF}"/>
              </a:ext>
            </a:extLst>
          </p:cNvPr>
          <p:cNvSpPr/>
          <p:nvPr/>
        </p:nvSpPr>
        <p:spPr>
          <a:xfrm>
            <a:off x="9356182" y="-687479"/>
            <a:ext cx="6396537" cy="6396537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3088CB6-5503-D9DF-BAE7-2694301B3B24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0D66355-1520-74D8-05F4-C1993A395626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5E43B68-0BF0-71D9-9875-058F3F47FB78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ECAC5A0F-5F3F-F026-0F1E-7FA946F0C6A2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6B395DC-848D-BEB3-F71A-B958247437F8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7BBCFFE-5ECF-B92B-1924-2E4E5DF23255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A4B96CA-5C82-8C0C-AC77-9F709555E0C6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1F7DDDB-B06E-98F8-BCCC-4A40F1E8ED1F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0E6A540-DA4C-D72F-5479-A8EF4A030440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4859023-6A33-8A1D-0A46-9FAE6E3E60EC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9773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/>
          <p:nvPr/>
        </p:nvSpPr>
        <p:spPr>
          <a:xfrm>
            <a:off x="3647175" y="1135313"/>
            <a:ext cx="1849800" cy="1849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9" name="Google Shape;289;p38"/>
          <p:cNvSpPr txBox="1">
            <a:spLocks noGrp="1"/>
          </p:cNvSpPr>
          <p:nvPr>
            <p:ph type="title"/>
          </p:nvPr>
        </p:nvSpPr>
        <p:spPr>
          <a:xfrm>
            <a:off x="1369453" y="2772788"/>
            <a:ext cx="640504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Applications</a:t>
            </a:r>
          </a:p>
        </p:txBody>
      </p:sp>
      <p:sp>
        <p:nvSpPr>
          <p:cNvPr id="290" name="Google Shape;290;p38"/>
          <p:cNvSpPr txBox="1">
            <a:spLocks noGrp="1"/>
          </p:cNvSpPr>
          <p:nvPr>
            <p:ph type="subTitle" idx="1"/>
          </p:nvPr>
        </p:nvSpPr>
        <p:spPr>
          <a:xfrm>
            <a:off x="2489550" y="3614588"/>
            <a:ext cx="4164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Published IEEE Papers</a:t>
            </a:r>
          </a:p>
        </p:txBody>
      </p:sp>
      <p:sp>
        <p:nvSpPr>
          <p:cNvPr id="291" name="Google Shape;291;p38"/>
          <p:cNvSpPr txBox="1">
            <a:spLocks noGrp="1"/>
          </p:cNvSpPr>
          <p:nvPr>
            <p:ph type="title" idx="2"/>
          </p:nvPr>
        </p:nvSpPr>
        <p:spPr>
          <a:xfrm>
            <a:off x="2489525" y="1588563"/>
            <a:ext cx="4164900" cy="9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5E190B-E836-4767-AB14-C7084A199811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61E6265-807C-37D1-EEC8-1CCCA6B0C432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EAB4F15C-5ABB-6510-17F2-A113FD8980F0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EE36E52B-CB38-CCF5-3414-BD13649094FB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066D358-DB01-6317-6A42-CD63DD24B06C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093AD51-6974-0272-6016-18B45D7BA860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9738333-4BC3-B8CA-B0F3-E61DDA8D9B6C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5E7E508-D137-D8CF-0F30-2A8351994D6F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09B6234-FB75-3BCB-8CDE-E71941DDA692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77D8A31-8243-B56A-F1CE-F4CC43F8C521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FB6E1BA-EF43-1801-FB42-87129E57BFF2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8250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62FD90-D298-7B9E-D65C-BB9E36DFCB4D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713226" y="1117777"/>
            <a:ext cx="3760533" cy="3578225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Published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on the Pick-and-place Operation of a 3-DOF Delta Parallel Robot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fa-IR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on Autonomous Food Packaging with Delta Parallel Robot and Two Fingered Gripper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Generating a General Culturing Microorganism Pattern Using a Delta Parallel Robot and Cam-in-Hand Calibration Method 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1BF2D1F9-7929-2801-1E7D-7EEB808EF113}"/>
              </a:ext>
            </a:extLst>
          </p:cNvPr>
          <p:cNvSpPr txBox="1">
            <a:spLocks/>
          </p:cNvSpPr>
          <p:nvPr/>
        </p:nvSpPr>
        <p:spPr>
          <a:xfrm>
            <a:off x="4727266" y="1217278"/>
            <a:ext cx="3760533" cy="3578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 sz="14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 sz="14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 sz="14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 sz="14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 sz="14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 sz="14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 sz="14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 sz="14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 sz="14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pPr marL="0" indent="0">
              <a:buFont typeface="Bellota Text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in Progress</a:t>
            </a:r>
          </a:p>
          <a:p>
            <a:pPr marL="0" indent="0">
              <a:buFont typeface="Bellota Text"/>
              <a:buNone/>
            </a:pPr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on Automated Pipette-Filling Using Delta Parallel Robot and Randomized Tube-Rack Placement </a:t>
            </a:r>
          </a:p>
          <a:p>
            <a:pPr marL="342900" indent="-342900">
              <a:buFont typeface="+mj-lt"/>
              <a:buAutoNum type="arabicPeriod"/>
            </a:pPr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Delta Parallel Robot Trajectory Generation and Obstacle Avoidance</a:t>
            </a:r>
          </a:p>
        </p:txBody>
      </p:sp>
      <p:sp>
        <p:nvSpPr>
          <p:cNvPr id="28" name="Google Shape;290;p38">
            <a:extLst>
              <a:ext uri="{FF2B5EF4-FFF2-40B4-BE49-F238E27FC236}">
                <a16:creationId xmlns:a16="http://schemas.microsoft.com/office/drawing/2014/main" id="{7FC80C52-AB84-C894-F215-18849DE1AA9E}"/>
              </a:ext>
            </a:extLst>
          </p:cNvPr>
          <p:cNvSpPr txBox="1">
            <a:spLocks/>
          </p:cNvSpPr>
          <p:nvPr/>
        </p:nvSpPr>
        <p:spPr>
          <a:xfrm>
            <a:off x="2489550" y="471483"/>
            <a:ext cx="4164900" cy="6462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DM Serif Text"/>
              </a:rPr>
              <a:t>Published IEEE Papers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25AC7E4-8E9E-99F9-34E7-DB8AFE37FD47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2DF6836-0025-BC32-F633-E084A0C256ED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C5360DE4-D240-1EBF-12AA-37AF99299867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71CB8F62-9005-340F-C2DE-4371C053A162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9FB131C-20EB-AAD6-8E07-8F5AC20B3113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33AA5203-4401-4461-604D-2CA5662118CF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A45ABAD-A2C2-99E7-6717-6BCE5502E986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0EF56D9-62A7-4B4A-4C8B-275DF509A63E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576CF10-F070-E5FE-93C2-F9DE08CBE50D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FB40D65-BA5B-1A4D-2097-732B62683E20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48C8D0B6-2B09-6524-ED94-9A3557953D50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778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0"/>
          <p:cNvSpPr txBox="1">
            <a:spLocks noGrp="1"/>
          </p:cNvSpPr>
          <p:nvPr>
            <p:ph type="title"/>
          </p:nvPr>
        </p:nvSpPr>
        <p:spPr>
          <a:xfrm>
            <a:off x="1060709" y="1315490"/>
            <a:ext cx="3174907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gtree Black"/>
              </a:rPr>
              <a:t>Petri-dish &amp; Pipette filler</a:t>
            </a:r>
          </a:p>
        </p:txBody>
      </p:sp>
      <p:sp>
        <p:nvSpPr>
          <p:cNvPr id="496" name="Google Shape;496;p4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Method(s) Used: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Point-to-Point 5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Order Polynomial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Point-to-Point 7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Order Polynomial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A4F5CB-5326-1263-13F8-C6A5B46FB1F4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28538AE-12C0-2694-ED3B-93139CEDC192}"/>
              </a:ext>
            </a:extLst>
          </p:cNvPr>
          <p:cNvGrpSpPr/>
          <p:nvPr/>
        </p:nvGrpSpPr>
        <p:grpSpPr>
          <a:xfrm>
            <a:off x="5106920" y="532457"/>
            <a:ext cx="3611100" cy="4078586"/>
            <a:chOff x="5145674" y="649358"/>
            <a:chExt cx="3703000" cy="418238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B9F3211-A50F-B97B-23BB-DB8637E79C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9770" b="15646"/>
            <a:stretch/>
          </p:blipFill>
          <p:spPr>
            <a:xfrm>
              <a:off x="5145674" y="649358"/>
              <a:ext cx="3703000" cy="269483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CE74C34-2349-7338-F246-E5F235194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64885" y="3344197"/>
              <a:ext cx="1983789" cy="1487544"/>
            </a:xfrm>
            <a:prstGeom prst="rect">
              <a:avLst/>
            </a:prstGeom>
          </p:spPr>
        </p:pic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DB255FB9-2180-7792-1385-CF961C9716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205" t="14887" r="11981" b="5261"/>
          <a:stretch/>
        </p:blipFill>
        <p:spPr>
          <a:xfrm>
            <a:off x="4698234" y="3283841"/>
            <a:ext cx="2075360" cy="1728932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8CCF1104-C07F-C347-32BD-18107CB71941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C95BB1E-377B-0F70-46CF-5DEF66E7706E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290F30F-A2CF-F0F5-B9D1-B6060B53967C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7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95F3686-6754-FAEE-CD90-041321D80E2B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C5CD2F9-D63D-DD68-584F-5C8CDCC1D585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0E9D972-8EAE-08E8-5CB3-63FE568C5327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F453E91-4D69-442F-0D68-8E4268589364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FD4A28A-FD48-C49D-DBE6-E4CBAEBFBD06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97A325F-7841-79DC-9862-FBCB8EB3EBC0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BBB6987-6C5A-6AB7-B7E9-23359B5F24D6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129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0"/>
          <p:cNvSpPr txBox="1">
            <a:spLocks noGrp="1"/>
          </p:cNvSpPr>
          <p:nvPr>
            <p:ph type="title"/>
          </p:nvPr>
        </p:nvSpPr>
        <p:spPr>
          <a:xfrm>
            <a:off x="891974" y="1281850"/>
            <a:ext cx="3604455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gtree Black"/>
              </a:rPr>
              <a:t>Petri-dish &amp; Swab</a:t>
            </a:r>
          </a:p>
        </p:txBody>
      </p:sp>
      <p:sp>
        <p:nvSpPr>
          <p:cNvPr id="496" name="Google Shape;496;p4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Method(s) Used: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 Generation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A4F5CB-5326-1263-13F8-C6A5B46FB1F4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81ECBF-AA18-B186-1FE8-372A02370922}"/>
              </a:ext>
            </a:extLst>
          </p:cNvPr>
          <p:cNvGrpSpPr/>
          <p:nvPr/>
        </p:nvGrpSpPr>
        <p:grpSpPr>
          <a:xfrm>
            <a:off x="4874168" y="541472"/>
            <a:ext cx="3934307" cy="4060556"/>
            <a:chOff x="3754018" y="272944"/>
            <a:chExt cx="5108944" cy="45976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C9C899A-8BBB-91CF-8C3E-07CE404BB2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9556" b="8889"/>
            <a:stretch/>
          </p:blipFill>
          <p:spPr>
            <a:xfrm>
              <a:off x="3754018" y="272944"/>
              <a:ext cx="2522787" cy="240740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01BD8D9-5D66-1B43-5BD5-181A907C9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76805" y="272944"/>
              <a:ext cx="2586157" cy="4597612"/>
            </a:xfrm>
            <a:prstGeom prst="rect">
              <a:avLst/>
            </a:prstGeom>
          </p:spPr>
        </p:pic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0BC9E869-AF0A-5CA1-5E67-332B19A25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8592" y="2796455"/>
            <a:ext cx="2011738" cy="1847963"/>
          </a:xfrm>
          <a:prstGeom prst="rect">
            <a:avLst/>
          </a:prstGeom>
        </p:spPr>
      </p:pic>
      <p:grpSp>
        <p:nvGrpSpPr>
          <p:cNvPr id="63" name="Group 62">
            <a:extLst>
              <a:ext uri="{FF2B5EF4-FFF2-40B4-BE49-F238E27FC236}">
                <a16:creationId xmlns:a16="http://schemas.microsoft.com/office/drawing/2014/main" id="{2E72661C-E0B1-1429-5711-EFE182F07C67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448" name="Group 447">
              <a:extLst>
                <a:ext uri="{FF2B5EF4-FFF2-40B4-BE49-F238E27FC236}">
                  <a16:creationId xmlns:a16="http://schemas.microsoft.com/office/drawing/2014/main" id="{56CC2CEE-D21D-A64B-A870-7051A3B5EAB0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B365F89C-7770-36F9-6B78-44DCACE71BC9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6" name="Rectangle 455">
                <a:extLst>
                  <a:ext uri="{FF2B5EF4-FFF2-40B4-BE49-F238E27FC236}">
                    <a16:creationId xmlns:a16="http://schemas.microsoft.com/office/drawing/2014/main" id="{245DEF58-A9E1-DA4D-6FBC-EBE4E68614A9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05A6E2F2-DF05-F3AE-F35D-FD7CC2DA60C9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1C8CF621-DD6C-F479-35A1-38211CE077E3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1" name="Rectangle 450">
              <a:extLst>
                <a:ext uri="{FF2B5EF4-FFF2-40B4-BE49-F238E27FC236}">
                  <a16:creationId xmlns:a16="http://schemas.microsoft.com/office/drawing/2014/main" id="{1C606CAC-8FBA-2178-6A82-3066F563A9FD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2" name="Rectangle 451">
              <a:extLst>
                <a:ext uri="{FF2B5EF4-FFF2-40B4-BE49-F238E27FC236}">
                  <a16:creationId xmlns:a16="http://schemas.microsoft.com/office/drawing/2014/main" id="{05FFB80E-62B8-9881-1D62-0AE16A8314E0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3" name="Rectangle 452">
              <a:extLst>
                <a:ext uri="{FF2B5EF4-FFF2-40B4-BE49-F238E27FC236}">
                  <a16:creationId xmlns:a16="http://schemas.microsoft.com/office/drawing/2014/main" id="{D2700129-E537-D8CB-6EE7-0674AE51031A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4" name="Rectangle 453">
              <a:extLst>
                <a:ext uri="{FF2B5EF4-FFF2-40B4-BE49-F238E27FC236}">
                  <a16:creationId xmlns:a16="http://schemas.microsoft.com/office/drawing/2014/main" id="{C2AA6A0C-D4AB-AF92-15C8-8634CF54191C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9864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0"/>
          <p:cNvSpPr txBox="1">
            <a:spLocks noGrp="1"/>
          </p:cNvSpPr>
          <p:nvPr>
            <p:ph type="title"/>
          </p:nvPr>
        </p:nvSpPr>
        <p:spPr>
          <a:xfrm>
            <a:off x="717918" y="1281850"/>
            <a:ext cx="3854082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gtree Black"/>
              </a:rPr>
              <a:t>Test Tube Filling &amp; Food Packaging</a:t>
            </a:r>
            <a:endParaRPr lang="fa-IR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igtree Black"/>
            </a:endParaRPr>
          </a:p>
        </p:txBody>
      </p:sp>
      <p:sp>
        <p:nvSpPr>
          <p:cNvPr id="496" name="Google Shape;496;p40"/>
          <p:cNvSpPr txBox="1">
            <a:spLocks noGrp="1"/>
          </p:cNvSpPr>
          <p:nvPr>
            <p:ph type="subTitle" idx="1"/>
          </p:nvPr>
        </p:nvSpPr>
        <p:spPr>
          <a:xfrm>
            <a:off x="888759" y="2943949"/>
            <a:ext cx="3512400" cy="13559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Method(s) Used: 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Combination of Point-to-Point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Movement and Adept Cycle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A4F5CB-5326-1263-13F8-C6A5B46FB1F4}"/>
              </a:ext>
            </a:extLst>
          </p:cNvPr>
          <p:cNvSpPr txBox="1"/>
          <p:nvPr/>
        </p:nvSpPr>
        <p:spPr>
          <a:xfrm>
            <a:off x="1898702" y="104905"/>
            <a:ext cx="53465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Study of Trajectory Generation for Delta Parallel Robot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E64F375-242A-583B-48D3-9051F39F73EA}"/>
              </a:ext>
            </a:extLst>
          </p:cNvPr>
          <p:cNvGrpSpPr/>
          <p:nvPr/>
        </p:nvGrpSpPr>
        <p:grpSpPr>
          <a:xfrm>
            <a:off x="4919623" y="1125980"/>
            <a:ext cx="3883748" cy="2891539"/>
            <a:chOff x="2612180" y="281608"/>
            <a:chExt cx="6250782" cy="458028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C23ABA5-B6C1-776C-9118-7E8D9E9F46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5055875" y="1054805"/>
              <a:ext cx="4568504" cy="304567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78D5A05-412B-4FBC-B989-E978F8428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12180" y="281608"/>
              <a:ext cx="3205112" cy="4580284"/>
            </a:xfrm>
            <a:prstGeom prst="rect">
              <a:avLst/>
            </a:prstGeom>
          </p:spPr>
        </p:pic>
      </p:grpSp>
      <p:sp>
        <p:nvSpPr>
          <p:cNvPr id="47" name="Google Shape;288;p38">
            <a:extLst>
              <a:ext uri="{FF2B5EF4-FFF2-40B4-BE49-F238E27FC236}">
                <a16:creationId xmlns:a16="http://schemas.microsoft.com/office/drawing/2014/main" id="{8E30082F-B781-359D-0CD9-D94CCDCE0A56}"/>
              </a:ext>
            </a:extLst>
          </p:cNvPr>
          <p:cNvSpPr/>
          <p:nvPr/>
        </p:nvSpPr>
        <p:spPr>
          <a:xfrm>
            <a:off x="9356182" y="-687479"/>
            <a:ext cx="6396537" cy="6396537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8249DB0-ED6A-5FD6-E662-F2AFF667F2B3}"/>
              </a:ext>
            </a:extLst>
          </p:cNvPr>
          <p:cNvGrpSpPr/>
          <p:nvPr/>
        </p:nvGrpSpPr>
        <p:grpSpPr>
          <a:xfrm>
            <a:off x="80086" y="5036238"/>
            <a:ext cx="3310814" cy="107262"/>
            <a:chOff x="80086" y="4862804"/>
            <a:chExt cx="1900001" cy="219154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F9A3588-7B99-A9F6-C564-56C0D9AED4F2}"/>
                </a:ext>
              </a:extLst>
            </p:cNvPr>
            <p:cNvGrpSpPr/>
            <p:nvPr/>
          </p:nvGrpSpPr>
          <p:grpSpPr>
            <a:xfrm>
              <a:off x="80086" y="4862804"/>
              <a:ext cx="459275" cy="219154"/>
              <a:chOff x="80086" y="4862804"/>
              <a:chExt cx="459275" cy="219154"/>
            </a:xfrm>
          </p:grpSpPr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F17CCF6C-9906-C312-8C16-59FED9AE314D}"/>
                  </a:ext>
                </a:extLst>
              </p:cNvPr>
              <p:cNvSpPr/>
              <p:nvPr/>
            </p:nvSpPr>
            <p:spPr>
              <a:xfrm>
                <a:off x="80086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9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1" name="Rectangle 450">
                <a:extLst>
                  <a:ext uri="{FF2B5EF4-FFF2-40B4-BE49-F238E27FC236}">
                    <a16:creationId xmlns:a16="http://schemas.microsoft.com/office/drawing/2014/main" id="{EEBF1697-94CD-C1AD-1DF6-D96901FB4A24}"/>
                  </a:ext>
                </a:extLst>
              </p:cNvPr>
              <p:cNvSpPr/>
              <p:nvPr/>
            </p:nvSpPr>
            <p:spPr>
              <a:xfrm>
                <a:off x="320207" y="4862804"/>
                <a:ext cx="219154" cy="219154"/>
              </a:xfrm>
              <a:prstGeom prst="rect">
                <a:avLst/>
              </a:prstGeom>
              <a:solidFill>
                <a:srgbClr val="F56450">
                  <a:alpha val="50000"/>
                </a:srgb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8E2B6C7-0133-8B7B-D9FF-F47E054F3CE1}"/>
                </a:ext>
              </a:extLst>
            </p:cNvPr>
            <p:cNvSpPr/>
            <p:nvPr/>
          </p:nvSpPr>
          <p:spPr>
            <a:xfrm>
              <a:off x="800449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079C20F-FEDE-295D-AB61-F7E5524ABE35}"/>
                </a:ext>
              </a:extLst>
            </p:cNvPr>
            <p:cNvSpPr/>
            <p:nvPr/>
          </p:nvSpPr>
          <p:spPr>
            <a:xfrm>
              <a:off x="560328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8EBCF8A8-0882-54DB-E9D5-2509EC3393E6}"/>
                </a:ext>
              </a:extLst>
            </p:cNvPr>
            <p:cNvSpPr/>
            <p:nvPr/>
          </p:nvSpPr>
          <p:spPr>
            <a:xfrm>
              <a:off x="1040570" y="4862804"/>
              <a:ext cx="219154" cy="219154"/>
            </a:xfrm>
            <a:prstGeom prst="rect">
              <a:avLst/>
            </a:prstGeom>
            <a:solidFill>
              <a:srgbClr val="F5645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4DFD27F-2591-09D5-01DB-4260871E7223}"/>
                </a:ext>
              </a:extLst>
            </p:cNvPr>
            <p:cNvSpPr/>
            <p:nvPr/>
          </p:nvSpPr>
          <p:spPr>
            <a:xfrm>
              <a:off x="1520812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AEC69605-0B7C-BB1C-A4F7-327E632F04AE}"/>
                </a:ext>
              </a:extLst>
            </p:cNvPr>
            <p:cNvSpPr/>
            <p:nvPr/>
          </p:nvSpPr>
          <p:spPr>
            <a:xfrm>
              <a:off x="1280691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E2106286-438B-3294-93DD-E698C966C08E}"/>
                </a:ext>
              </a:extLst>
            </p:cNvPr>
            <p:cNvSpPr/>
            <p:nvPr/>
          </p:nvSpPr>
          <p:spPr>
            <a:xfrm>
              <a:off x="1760933" y="4862804"/>
              <a:ext cx="219154" cy="219154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3610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9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and Minimalist Thesis Defense by Slidesgo">
  <a:themeElements>
    <a:clrScheme name="Simple Light">
      <a:dk1>
        <a:srgbClr val="191919"/>
      </a:dk1>
      <a:lt1>
        <a:srgbClr val="EFEFEF"/>
      </a:lt1>
      <a:dk2>
        <a:srgbClr val="F5D7D5"/>
      </a:dk2>
      <a:lt2>
        <a:srgbClr val="F5645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482</Words>
  <Application>Microsoft Office PowerPoint</Application>
  <PresentationFormat>On-screen Show (16:9)</PresentationFormat>
  <Paragraphs>142</Paragraphs>
  <Slides>18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DM Serif Text</vt:lpstr>
      <vt:lpstr>Arial</vt:lpstr>
      <vt:lpstr>Arimo</vt:lpstr>
      <vt:lpstr>Barlow</vt:lpstr>
      <vt:lpstr>Bellota Text</vt:lpstr>
      <vt:lpstr>Times New Roman</vt:lpstr>
      <vt:lpstr>Simple and Minimalist Thesis Defense by Slidesgo</vt:lpstr>
      <vt:lpstr>Experimental Study of Trajectory Generation for Delta Parallel Robot</vt:lpstr>
      <vt:lpstr>Introduction</vt:lpstr>
      <vt:lpstr>PowerPoint Presentation</vt:lpstr>
      <vt:lpstr>Delta Robot Setup</vt:lpstr>
      <vt:lpstr>Industrial Applications</vt:lpstr>
      <vt:lpstr>PowerPoint Presentation</vt:lpstr>
      <vt:lpstr>Petri-dish &amp; Pipette filler</vt:lpstr>
      <vt:lpstr>Petri-dish &amp; Swab</vt:lpstr>
      <vt:lpstr>Test Tube Filling &amp; Food Packaging</vt:lpstr>
      <vt:lpstr>Results &amp; Analysis</vt:lpstr>
      <vt:lpstr>PowerPoint Presentation</vt:lpstr>
      <vt:lpstr>PowerPoint Presentation</vt:lpstr>
      <vt:lpstr>Methods Used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 Study of Trajectory Generation for Delta Parallel Robot</dc:title>
  <cp:lastModifiedBy>arvin mohammadi</cp:lastModifiedBy>
  <cp:revision>57</cp:revision>
  <dcterms:modified xsi:type="dcterms:W3CDTF">2024-09-17T09:52:42Z</dcterms:modified>
</cp:coreProperties>
</file>